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71" r:id="rId4"/>
    <p:sldId id="259" r:id="rId5"/>
    <p:sldId id="269" r:id="rId6"/>
    <p:sldId id="272" r:id="rId7"/>
    <p:sldId id="260" r:id="rId8"/>
    <p:sldId id="261" r:id="rId9"/>
    <p:sldId id="273" r:id="rId10"/>
    <p:sldId id="263" r:id="rId11"/>
    <p:sldId id="268" r:id="rId12"/>
    <p:sldId id="265" r:id="rId13"/>
    <p:sldId id="266" r:id="rId14"/>
    <p:sldId id="264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A87B8C0-041A-48F9-A5B8-2216A7F9BB9D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geatasaglik.ege.edu.tr/tr-4957/stajbasvur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Yaz Stajı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Genel Bilgilendirme</a:t>
            </a:r>
          </a:p>
          <a:p>
            <a:r>
              <a:rPr lang="tr-TR" dirty="0" smtClean="0"/>
              <a:t>Hazırlanacak belgeler</a:t>
            </a:r>
          </a:p>
          <a:p>
            <a:r>
              <a:rPr lang="tr-TR" dirty="0" smtClean="0"/>
              <a:t>Öğrenciler için İşlem Basamakları</a:t>
            </a:r>
          </a:p>
          <a:p>
            <a:r>
              <a:rPr lang="tr-TR" dirty="0" smtClean="0"/>
              <a:t>Sorular</a:t>
            </a:r>
          </a:p>
          <a:p>
            <a:endParaRPr lang="tr-TR" dirty="0"/>
          </a:p>
        </p:txBody>
      </p:sp>
      <p:pic>
        <p:nvPicPr>
          <p:cNvPr id="4" name="Picture 2" descr="http://asaglik.ege.edu.tr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9"/>
            <a:ext cx="784887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9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Stajyer Öğrencinin Uyması Gereken Kurallar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S</a:t>
            </a:r>
            <a:r>
              <a:rPr lang="tr-TR" dirty="0" smtClean="0"/>
              <a:t>taj </a:t>
            </a:r>
            <a:r>
              <a:rPr lang="tr-TR" dirty="0"/>
              <a:t>yaptıkları kurum / kuruluşların belirledikleri kurallara ve çalışma düzenine uymakla yükümlüdür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Staj süresince öğrenciler, yetkili staj yürütücüsü gözetiminde ve sorumluluğunda çalışırlar; kendilerinden beklenen görevleri zamanında, istenilen şekilde ve eksiksiz yerine getirirler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Çeşitli nedenlerle stajını eksik yapanlar, devamsız olanlar veya başarısız olarak değerlendirilenler stajlarını yeniden yapmak durumundadır.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/>
              <a:t>Staj yapılan kurumdaki/kuruluştaki her tür araç ve gerecin dikkatli kullanılmasına ve korunmasına özen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63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Stajyer Öğrencinin Uyması Gereken Kurallar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Öğrencilerin mezun olabilmeleri için staj çalışmalarını </a:t>
            </a:r>
            <a:r>
              <a:rPr lang="tr-TR" b="1" dirty="0"/>
              <a:t>BAŞARI </a:t>
            </a:r>
            <a:r>
              <a:rPr lang="tr-TR" dirty="0"/>
              <a:t>ile tamamlamaları zorunludur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Öğrenciler staj komisyonunun ve </a:t>
            </a:r>
            <a:r>
              <a:rPr lang="tr-TR" dirty="0" smtClean="0"/>
              <a:t>kurum yetkilisinin </a:t>
            </a:r>
            <a:r>
              <a:rPr lang="tr-TR" dirty="0"/>
              <a:t>onayı dışında </a:t>
            </a:r>
            <a:r>
              <a:rPr lang="tr-TR" dirty="0">
                <a:solidFill>
                  <a:srgbClr val="C00000"/>
                </a:solidFill>
              </a:rPr>
              <a:t>staj yerini değiştiremezler.</a:t>
            </a:r>
          </a:p>
        </p:txBody>
      </p:sp>
    </p:spTree>
    <p:extLst>
      <p:ext uri="{BB962C8B-B14F-4D97-AF65-F5344CB8AC3E}">
        <p14:creationId xmlns:p14="http://schemas.microsoft.com/office/powerpoint/2010/main" val="39927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tr-TR" dirty="0" smtClean="0"/>
              <a:t>Staj Devam Zorunluluğu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84784"/>
            <a:ext cx="7281257" cy="504056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r-TR" sz="3300" dirty="0">
                <a:solidFill>
                  <a:srgbClr val="C00000"/>
                </a:solidFill>
              </a:rPr>
              <a:t>Stajlara devam zorunludur ve stajlar kesintisiz olarak gerçekleştirilir</a:t>
            </a:r>
            <a:r>
              <a:rPr lang="tr-TR" sz="3300" dirty="0" smtClean="0">
                <a:solidFill>
                  <a:srgbClr val="C00000"/>
                </a:solidFill>
              </a:rPr>
              <a:t>.</a:t>
            </a:r>
          </a:p>
          <a:p>
            <a:pPr marL="68580" indent="0">
              <a:buNone/>
            </a:pPr>
            <a:r>
              <a:rPr lang="tr-TR" dirty="0" smtClean="0"/>
              <a:t>ANCAK; </a:t>
            </a: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Öğrencinin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staja devam edemeyeceğini belirten Üniversite/Devlet Hastanelerinden alınmış ve en az üç hekim tarafından imzalanmış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rapor ile belgelendirilmiş hastalık </a:t>
            </a:r>
            <a:r>
              <a:rPr lang="tr-TR" u="sng" dirty="0" smtClean="0">
                <a:solidFill>
                  <a:schemeClr val="tx2">
                    <a:lumMod val="75000"/>
                  </a:schemeClr>
                </a:solidFill>
              </a:rPr>
              <a:t>hallerinde,</a:t>
            </a: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Doğal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ve teknolojik afetler ve kamusal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güvenliği bozan diğer durumlarda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, 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Staj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Komisyonu tarafından kabul edilebilecek, öğrenci tarafından belgelendirilmiş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geçerli mazeretler durumunda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Öğrenciler </a:t>
            </a:r>
            <a:r>
              <a:rPr lang="tr-TR" dirty="0"/>
              <a:t>staj döneminde devam edemedikleri günleri tamamlayabilirler. Eksik kalmış staj çalışmalarını tamamlayamayan veya staj yerinde başarısız olan öğrenciler stajlarını yenilemek zorundadırlar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sz="2900" dirty="0" smtClean="0">
                <a:solidFill>
                  <a:srgbClr val="C00000"/>
                </a:solidFill>
              </a:rPr>
              <a:t>Yukarıda </a:t>
            </a:r>
            <a:r>
              <a:rPr lang="tr-TR" sz="2900" dirty="0">
                <a:solidFill>
                  <a:srgbClr val="C00000"/>
                </a:solidFill>
              </a:rPr>
              <a:t>belirtilen haller dışında yapılan devamsızlıklarda stajların geçerli ya da eksik sayılması hususunda Staj Komisyonunun takdir hakkı saklıdır.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37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tr-TR" dirty="0"/>
              <a:t>Staj Devam Zorunluluğu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8183880" cy="4187952"/>
          </a:xfrm>
        </p:spPr>
        <p:txBody>
          <a:bodyPr/>
          <a:lstStyle/>
          <a:p>
            <a:r>
              <a:rPr lang="tr-TR" dirty="0"/>
              <a:t>Öğrenciler, mazeretli ya da mazeretsiz yapılan devamsızlıkları ya da staj bırakma kararlarını, staj komisyonuna 3 iş günü içerisinde bildirmek zorundadırlar. </a:t>
            </a:r>
            <a:endParaRPr lang="tr-TR" dirty="0" smtClean="0"/>
          </a:p>
          <a:p>
            <a:pPr marL="6858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Yaptığı </a:t>
            </a:r>
            <a:r>
              <a:rPr lang="tr-TR" dirty="0">
                <a:solidFill>
                  <a:srgbClr val="C00000"/>
                </a:solidFill>
              </a:rPr>
              <a:t>devamsızlıkları ve stajı yarıda bırakma durumunu bildirmeyen öğrenciler hakkında disiplin soruşturması açılır.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60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Staj Süresince Yaşanabilecek Sorunlarda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Mutlaka Staj yürütücünüzü bilgilendirin!</a:t>
            </a:r>
            <a:endParaRPr lang="tr-TR" dirty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(ulaşamadığınız durumlarda staj komisyonunda görevli  hocalarınızdan birini)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52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Genel Bilgilendirme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70000" lnSpcReduction="20000"/>
          </a:bodyPr>
          <a:lstStyle/>
          <a:p>
            <a:r>
              <a:rPr lang="tr-TR" sz="2300" u="sng" dirty="0" smtClean="0"/>
              <a:t>ASHMYO Yaz Stajı Yönergesi</a:t>
            </a:r>
          </a:p>
          <a:p>
            <a:pPr marL="0" indent="0">
              <a:buNone/>
            </a:pPr>
            <a:r>
              <a:rPr lang="tr-TR" sz="2300" dirty="0" smtClean="0"/>
              <a:t>Staj İşlemleri Yönergeye bağlı olarak yürütülecektir. </a:t>
            </a:r>
          </a:p>
          <a:p>
            <a:endParaRPr lang="tr-TR" dirty="0" smtClean="0"/>
          </a:p>
          <a:p>
            <a:r>
              <a:rPr lang="tr-TR" u="sng" dirty="0" smtClean="0"/>
              <a:t>Programların Staj Yürütücüleri ve Staj Komisyonu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Ameliyathane </a:t>
            </a:r>
            <a:r>
              <a:rPr lang="tr-TR" sz="1600" dirty="0" err="1">
                <a:solidFill>
                  <a:schemeClr val="tx1"/>
                </a:solidFill>
              </a:rPr>
              <a:t>Hiz</a:t>
            </a:r>
            <a:r>
              <a:rPr lang="tr-TR" sz="1600" dirty="0" smtClean="0">
                <a:solidFill>
                  <a:schemeClr val="tx1"/>
                </a:solidFill>
              </a:rPr>
              <a:t>.	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Dr</a:t>
            </a:r>
            <a:r>
              <a:rPr lang="tr-TR" sz="1600" dirty="0">
                <a:solidFill>
                  <a:schemeClr val="tx1"/>
                </a:solidFill>
              </a:rPr>
              <a:t>. Öğr. Üye. Gül Özlem </a:t>
            </a:r>
            <a:r>
              <a:rPr lang="tr-TR" sz="1600" dirty="0" smtClean="0">
                <a:solidFill>
                  <a:schemeClr val="tx1"/>
                </a:solidFill>
              </a:rPr>
              <a:t>Yıldırım</a:t>
            </a:r>
          </a:p>
          <a:p>
            <a:pPr lvl="1">
              <a:lnSpc>
                <a:spcPct val="120000"/>
              </a:lnSpc>
            </a:pPr>
            <a:r>
              <a:rPr lang="tr-TR" sz="1600" dirty="0" smtClean="0">
                <a:solidFill>
                  <a:schemeClr val="tx1"/>
                </a:solidFill>
              </a:rPr>
              <a:t>Anestezi 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</a:t>
            </a:r>
            <a:r>
              <a:rPr lang="tr-TR" sz="1600" dirty="0" smtClean="0">
                <a:solidFill>
                  <a:schemeClr val="tx1"/>
                </a:solidFill>
              </a:rPr>
              <a:t>Dr. Bektaş Sarı</a:t>
            </a:r>
          </a:p>
          <a:p>
            <a:pPr lvl="1">
              <a:lnSpc>
                <a:spcPct val="120000"/>
              </a:lnSpc>
            </a:pPr>
            <a:r>
              <a:rPr lang="tr-TR" sz="1600" dirty="0" smtClean="0">
                <a:solidFill>
                  <a:schemeClr val="tx1"/>
                </a:solidFill>
              </a:rPr>
              <a:t>Çocuk </a:t>
            </a:r>
            <a:r>
              <a:rPr lang="tr-TR" sz="1600" dirty="0">
                <a:solidFill>
                  <a:schemeClr val="tx1"/>
                </a:solidFill>
              </a:rPr>
              <a:t>Gelişimi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Fulya Atalay Yalçın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Diyaliz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Dr. Seçil </a:t>
            </a:r>
            <a:r>
              <a:rPr lang="tr-TR" sz="1600" dirty="0" err="1">
                <a:solidFill>
                  <a:schemeClr val="tx1"/>
                </a:solidFill>
              </a:rPr>
              <a:t>Beyece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err="1">
                <a:solidFill>
                  <a:schemeClr val="tx1"/>
                </a:solidFill>
              </a:rPr>
              <a:t>İncazlı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Eczane </a:t>
            </a:r>
            <a:r>
              <a:rPr lang="tr-TR" sz="1600" dirty="0" err="1" smtClean="0">
                <a:solidFill>
                  <a:schemeClr val="tx1"/>
                </a:solidFill>
              </a:rPr>
              <a:t>Hiz</a:t>
            </a:r>
            <a:r>
              <a:rPr lang="tr-TR" sz="1600" dirty="0" smtClean="0">
                <a:solidFill>
                  <a:schemeClr val="tx1"/>
                </a:solidFill>
              </a:rPr>
              <a:t>. Ö.Ö.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Esra </a:t>
            </a:r>
            <a:r>
              <a:rPr lang="tr-TR" sz="1600" dirty="0" smtClean="0">
                <a:solidFill>
                  <a:schemeClr val="tx1"/>
                </a:solidFill>
              </a:rPr>
              <a:t>Genç</a:t>
            </a:r>
          </a:p>
          <a:p>
            <a:pPr lvl="1">
              <a:lnSpc>
                <a:spcPct val="120000"/>
              </a:lnSpc>
            </a:pPr>
            <a:r>
              <a:rPr lang="tr-TR" sz="1600" dirty="0"/>
              <a:t>Eczane </a:t>
            </a:r>
            <a:r>
              <a:rPr lang="tr-TR" sz="1600" dirty="0" err="1"/>
              <a:t>Hiz</a:t>
            </a:r>
            <a:r>
              <a:rPr lang="tr-TR" sz="1600" dirty="0" smtClean="0"/>
              <a:t>. U.Ö. 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Öğr. Gör. </a:t>
            </a:r>
            <a:r>
              <a:rPr lang="tr-TR" sz="1600" dirty="0" smtClean="0"/>
              <a:t>Ceren Yener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Engelli </a:t>
            </a:r>
            <a:r>
              <a:rPr lang="tr-TR" sz="1600" dirty="0" smtClean="0">
                <a:solidFill>
                  <a:schemeClr val="tx1"/>
                </a:solidFill>
              </a:rPr>
              <a:t>Bak.ve </a:t>
            </a:r>
            <a:r>
              <a:rPr lang="tr-TR" sz="1600" dirty="0" err="1" smtClean="0">
                <a:solidFill>
                  <a:schemeClr val="tx1"/>
                </a:solidFill>
              </a:rPr>
              <a:t>Reh</a:t>
            </a:r>
            <a:r>
              <a:rPr lang="tr-TR" sz="1600" dirty="0" smtClean="0">
                <a:solidFill>
                  <a:schemeClr val="tx1"/>
                </a:solidFill>
              </a:rPr>
              <a:t>. ÖÖ</a:t>
            </a:r>
            <a:r>
              <a:rPr lang="tr-TR" sz="1600" dirty="0">
                <a:solidFill>
                  <a:schemeClr val="tx1"/>
                </a:solidFill>
              </a:rPr>
              <a:t>	Öğr. Gör. Fikriye </a:t>
            </a:r>
            <a:r>
              <a:rPr lang="tr-TR" sz="1600" dirty="0" smtClean="0">
                <a:solidFill>
                  <a:schemeClr val="tx1"/>
                </a:solidFill>
              </a:rPr>
              <a:t>Ersel</a:t>
            </a:r>
          </a:p>
          <a:p>
            <a:pPr lvl="1">
              <a:lnSpc>
                <a:spcPct val="120000"/>
              </a:lnSpc>
            </a:pPr>
            <a:r>
              <a:rPr lang="tr-TR" sz="1600" dirty="0" smtClean="0"/>
              <a:t>Engelli Bak ve </a:t>
            </a:r>
            <a:r>
              <a:rPr lang="tr-TR" sz="1600" dirty="0" err="1" smtClean="0"/>
              <a:t>Reh</a:t>
            </a:r>
            <a:r>
              <a:rPr lang="tr-TR" sz="1600" dirty="0" smtClean="0"/>
              <a:t>. U.Ö.	Öğr. Gör. Sevgi Öztürk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İlk ve Acil Yardım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</a:t>
            </a:r>
            <a:r>
              <a:rPr lang="tr-TR" sz="1600" dirty="0" smtClean="0">
                <a:solidFill>
                  <a:schemeClr val="tx1"/>
                </a:solidFill>
              </a:rPr>
              <a:t>Gör. Sezgin Durmuş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Odyometri	</a:t>
            </a:r>
            <a:r>
              <a:rPr lang="tr-TR" sz="1600" dirty="0" smtClean="0">
                <a:solidFill>
                  <a:schemeClr val="tx1"/>
                </a:solidFill>
              </a:rPr>
              <a:t>	</a:t>
            </a:r>
            <a:r>
              <a:rPr lang="tr-TR" sz="1600" dirty="0" smtClean="0"/>
              <a:t>Dr. Öğr. Üye. </a:t>
            </a:r>
            <a:r>
              <a:rPr lang="tr-TR" sz="1600" dirty="0"/>
              <a:t>Ufuk MERT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Optisyenlik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Elif Aktekin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Dok. ve Sek.	</a:t>
            </a:r>
            <a:r>
              <a:rPr lang="tr-TR" sz="1600" dirty="0" smtClean="0"/>
              <a:t>Dr</a:t>
            </a:r>
            <a:r>
              <a:rPr lang="tr-TR" sz="1600" dirty="0"/>
              <a:t>. Öğr. Üye. </a:t>
            </a:r>
            <a:r>
              <a:rPr lang="tr-TR" sz="1600" dirty="0" smtClean="0"/>
              <a:t>Sinem Utanır Altay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Görüntüleme 	Dr. Öğr. Üye. Cem Kantarlı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Laboratuvar 	</a:t>
            </a:r>
            <a:r>
              <a:rPr lang="tr-TR" sz="1600" dirty="0" smtClean="0">
                <a:solidFill>
                  <a:schemeClr val="tx1"/>
                </a:solidFill>
              </a:rPr>
              <a:t>Öğr</a:t>
            </a:r>
            <a:r>
              <a:rPr lang="tr-TR" sz="1600" dirty="0">
                <a:solidFill>
                  <a:schemeClr val="tx1"/>
                </a:solidFill>
              </a:rPr>
              <a:t>. Gör. </a:t>
            </a:r>
            <a:r>
              <a:rPr lang="tr-TR" sz="1600" dirty="0" smtClean="0">
                <a:solidFill>
                  <a:schemeClr val="tx1"/>
                </a:solidFill>
              </a:rPr>
              <a:t>Elif Soya</a:t>
            </a:r>
            <a:r>
              <a:rPr lang="tr-TR" sz="1600" dirty="0"/>
              <a:t>	</a:t>
            </a:r>
            <a:endParaRPr lang="tr-TR" sz="1600" dirty="0" smtClean="0"/>
          </a:p>
          <a:p>
            <a:pPr lvl="1">
              <a:lnSpc>
                <a:spcPct val="120000"/>
              </a:lnSpc>
            </a:pPr>
            <a:endParaRPr lang="tr-TR" dirty="0"/>
          </a:p>
          <a:p>
            <a:pPr algn="ctr"/>
            <a:r>
              <a:rPr lang="tr-TR" dirty="0" smtClean="0"/>
              <a:t> </a:t>
            </a:r>
            <a:r>
              <a:rPr lang="tr-TR" sz="1800" u="sng" dirty="0" smtClean="0"/>
              <a:t>Programların </a:t>
            </a:r>
            <a:r>
              <a:rPr lang="tr-TR" sz="1800" u="sng" dirty="0"/>
              <a:t>S</a:t>
            </a:r>
            <a:r>
              <a:rPr lang="tr-TR" sz="1800" u="sng" dirty="0" smtClean="0"/>
              <a:t>taj Yürütücüleri </a:t>
            </a:r>
          </a:p>
          <a:p>
            <a:pPr marL="68580" indent="0" algn="ctr">
              <a:buNone/>
            </a:pPr>
            <a:r>
              <a:rPr lang="tr-TR" sz="1800" dirty="0" smtClean="0"/>
              <a:t>Staj başvuruları, Staj işlemleri, </a:t>
            </a:r>
            <a:r>
              <a:rPr lang="tr-TR" sz="1800" dirty="0"/>
              <a:t>s</a:t>
            </a:r>
            <a:r>
              <a:rPr lang="tr-TR" sz="1800" dirty="0" smtClean="0"/>
              <a:t>taj sırasında yaşanan sorunların çözülmesi, stajın değerlendirilmesi işlemlerinin ‘staj değerlendirme kurulu’ ve ‘Staj komisyonu’ işbirliğinde yürütülmesini sağlar.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ASHMYO Staj Yönergesi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2873480"/>
          </a:xfrm>
        </p:spPr>
        <p:txBody>
          <a:bodyPr/>
          <a:lstStyle/>
          <a:p>
            <a:r>
              <a:rPr lang="tr-TR" dirty="0">
                <a:solidFill>
                  <a:srgbClr val="0070C0"/>
                </a:solidFill>
                <a:hlinkClick r:id="rId2"/>
              </a:rPr>
              <a:t>https://</a:t>
            </a:r>
            <a:r>
              <a:rPr lang="tr-TR" dirty="0" smtClean="0">
                <a:solidFill>
                  <a:srgbClr val="0070C0"/>
                </a:solidFill>
                <a:hlinkClick r:id="rId2"/>
              </a:rPr>
              <a:t>egeatasaglik.ege.edu.tr/tr-4957/stajbasvuru.html</a:t>
            </a:r>
            <a:endParaRPr lang="tr-TR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10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28682" cy="53827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B050"/>
                </a:solidFill>
                <a:effectLst/>
              </a:rPr>
              <a:t>Başvuru için Hazırlanacak Belgeler</a:t>
            </a:r>
            <a:endParaRPr lang="tr-TR" sz="2800" dirty="0">
              <a:solidFill>
                <a:srgbClr val="00B050"/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4608512" cy="4827242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solidFill>
                  <a:schemeClr val="accent3"/>
                </a:solidFill>
              </a:rPr>
              <a:t>Yaz Stajı Başvuru Formu </a:t>
            </a:r>
          </a:p>
          <a:p>
            <a:pPr lvl="1"/>
            <a:r>
              <a:rPr lang="tr-TR" sz="1300" i="1" dirty="0" smtClean="0">
                <a:solidFill>
                  <a:srgbClr val="C00000"/>
                </a:solidFill>
              </a:rPr>
              <a:t>3 nüsha, bilgisayarda doldurulacak ve onaylatılacaktır</a:t>
            </a:r>
            <a:r>
              <a:rPr lang="tr-TR" sz="1300" i="1" dirty="0" smtClean="0">
                <a:solidFill>
                  <a:schemeClr val="tx1"/>
                </a:solidFill>
              </a:rPr>
              <a:t>.</a:t>
            </a:r>
          </a:p>
          <a:p>
            <a:pPr marL="365760" lvl="1" indent="0">
              <a:buNone/>
            </a:pPr>
            <a:r>
              <a:rPr lang="tr-TR" sz="1600" b="1" dirty="0" smtClean="0">
                <a:solidFill>
                  <a:schemeClr val="tx2">
                    <a:lumMod val="75000"/>
                  </a:schemeClr>
                </a:solidFill>
              </a:rPr>
              <a:t>Onay basamakları: </a:t>
            </a:r>
          </a:p>
          <a:p>
            <a:pPr marL="82296" indent="0">
              <a:buNone/>
            </a:pP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1.Staj </a:t>
            </a:r>
            <a:r>
              <a:rPr lang="tr-TR" sz="1300" i="1" dirty="0">
                <a:solidFill>
                  <a:schemeClr val="tx2">
                    <a:lumMod val="75000"/>
                  </a:schemeClr>
                </a:solidFill>
              </a:rPr>
              <a:t>yapılacak İşyeri Yetkilisinin 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Onayı</a:t>
            </a:r>
          </a:p>
          <a:p>
            <a:pPr marL="82296" indent="0">
              <a:buNone/>
            </a:pP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NOT: </a:t>
            </a:r>
            <a:r>
              <a:rPr lang="tr-TR" sz="1300" i="1" u="sng" dirty="0" smtClean="0">
                <a:solidFill>
                  <a:schemeClr val="tx2">
                    <a:lumMod val="75000"/>
                  </a:schemeClr>
                </a:solidFill>
              </a:rPr>
              <a:t>EGE ÜNİVERSİTESİ TIP FAKÜLTESİ HASTANESİNDE STAJ YAPACAK ÖĞRENCİLER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 öncelikle </a:t>
            </a:r>
            <a:r>
              <a:rPr lang="tr-TR" sz="1300" i="1" dirty="0">
                <a:solidFill>
                  <a:schemeClr val="tx2">
                    <a:lumMod val="75000"/>
                  </a:schemeClr>
                </a:solidFill>
              </a:rPr>
              <a:t>staj yürütücülerine başvuracaktır, öğrenci rotasyon çizelgelerine göre kurum onayı 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toplu olarak alınmaktadır.</a:t>
            </a:r>
            <a:endParaRPr lang="tr-TR" sz="1300" i="1" dirty="0" smtClean="0"/>
          </a:p>
          <a:p>
            <a:pPr marL="82296" indent="0">
              <a:buNone/>
            </a:pP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2. Programın </a:t>
            </a:r>
            <a:r>
              <a:rPr lang="tr-TR" sz="1300" i="1" dirty="0">
                <a:solidFill>
                  <a:schemeClr val="tx2">
                    <a:lumMod val="75000"/>
                  </a:schemeClr>
                </a:solidFill>
              </a:rPr>
              <a:t>Staj Yürütücüsünün 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Onayı </a:t>
            </a:r>
          </a:p>
          <a:p>
            <a:r>
              <a:rPr lang="tr-TR" sz="2000" dirty="0">
                <a:solidFill>
                  <a:schemeClr val="accent3"/>
                </a:solidFill>
              </a:rPr>
              <a:t>SGK Provizyon </a:t>
            </a:r>
            <a:r>
              <a:rPr lang="tr-TR" sz="2000" dirty="0" smtClean="0">
                <a:solidFill>
                  <a:schemeClr val="accent3"/>
                </a:solidFill>
              </a:rPr>
              <a:t>Belgesi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E-devletten ya da bir SGK müdürlüğünden alınacaktır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En erken staj başlangıç tarihine 30 gün kala alınmalıdır.</a:t>
            </a:r>
            <a:endParaRPr lang="tr-TR" sz="1200" i="1" dirty="0">
              <a:solidFill>
                <a:srgbClr val="C00000"/>
              </a:solidFill>
            </a:endParaRPr>
          </a:p>
          <a:p>
            <a:r>
              <a:rPr lang="tr-TR" sz="2000" dirty="0">
                <a:solidFill>
                  <a:schemeClr val="accent3"/>
                </a:solidFill>
              </a:rPr>
              <a:t>Kimlik Fotokopisi</a:t>
            </a:r>
          </a:p>
          <a:p>
            <a:r>
              <a:rPr lang="tr-TR" sz="2000" dirty="0" smtClean="0">
                <a:solidFill>
                  <a:schemeClr val="accent3"/>
                </a:solidFill>
              </a:rPr>
              <a:t>Fotoğraf</a:t>
            </a:r>
          </a:p>
          <a:p>
            <a:r>
              <a:rPr lang="tr-TR" sz="2000" dirty="0" smtClean="0">
                <a:solidFill>
                  <a:schemeClr val="accent3"/>
                </a:solidFill>
              </a:rPr>
              <a:t>Staj sözleşmesi 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3 nüsha (işyeri ile yapıldıysa)</a:t>
            </a:r>
            <a:endParaRPr lang="tr-TR" sz="1200" i="1" dirty="0"/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Kuruma ait yoksa ASHMYO staj sözleşmesi kullanılacaktır. </a:t>
            </a:r>
            <a:endParaRPr lang="tr-TR" sz="1200" i="1" dirty="0">
              <a:solidFill>
                <a:srgbClr val="C00000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129911" y="1412776"/>
            <a:ext cx="936104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/>
          <a:srcRect l="36510" t="22926" r="36666" b="9216"/>
          <a:stretch/>
        </p:blipFill>
        <p:spPr>
          <a:xfrm>
            <a:off x="5240086" y="942938"/>
            <a:ext cx="3488296" cy="496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6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2022-2023 Yaz Stajı başvuru  tarihleri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1. Grup belge teslim tarih aralığı: 12-16 Haziran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2. Grup </a:t>
            </a:r>
            <a:r>
              <a:rPr lang="tr-TR" sz="2400" dirty="0">
                <a:solidFill>
                  <a:srgbClr val="0070C0"/>
                </a:solidFill>
              </a:rPr>
              <a:t>belge teslim tarih aralığı</a:t>
            </a:r>
            <a:r>
              <a:rPr lang="tr-TR" sz="2400" dirty="0" smtClean="0">
                <a:solidFill>
                  <a:srgbClr val="0070C0"/>
                </a:solidFill>
              </a:rPr>
              <a:t>: 10-14 Temmuz</a:t>
            </a:r>
          </a:p>
          <a:p>
            <a:pPr marL="0" indent="0">
              <a:buNone/>
            </a:pPr>
            <a:r>
              <a:rPr lang="tr-TR" sz="2400" dirty="0" smtClean="0"/>
              <a:t>öğrenciler başvuru belgelerini imza</a:t>
            </a:r>
            <a:r>
              <a:rPr lang="tr-TR" sz="2400" dirty="0"/>
              <a:t>ları tamamlanmış olarak </a:t>
            </a:r>
            <a:r>
              <a:rPr lang="tr-TR" sz="2400" dirty="0" smtClean="0"/>
              <a:t>programlarının </a:t>
            </a:r>
            <a:r>
              <a:rPr lang="tr-TR" sz="2400" u="sng" dirty="0" smtClean="0"/>
              <a:t>staj yürütücüsüne teslim ederler. </a:t>
            </a:r>
          </a:p>
          <a:p>
            <a:pPr marL="0" indent="0">
              <a:buNone/>
            </a:pPr>
            <a:endParaRPr lang="tr-TR" sz="2400" u="sng" dirty="0"/>
          </a:p>
          <a:p>
            <a:pPr marL="0" indent="0">
              <a:buNone/>
            </a:pPr>
            <a:r>
              <a:rPr lang="tr-TR" sz="2400" u="sng" dirty="0" smtClean="0"/>
              <a:t>Staj yürütücüleri </a:t>
            </a:r>
            <a:r>
              <a:rPr lang="tr-TR" sz="2400" dirty="0" smtClean="0"/>
              <a:t>belgelerin eksikliğini ve başvurunun uygunluğunu değerlendirerek teslim almalı, </a:t>
            </a:r>
            <a:r>
              <a:rPr lang="tr-TR" sz="2400" b="1" dirty="0" smtClean="0"/>
              <a:t>öğrenci listesi ile birlikte </a:t>
            </a:r>
            <a:r>
              <a:rPr lang="tr-TR" sz="2400" dirty="0" smtClean="0"/>
              <a:t>toplu olarak </a:t>
            </a:r>
            <a:r>
              <a:rPr lang="tr-TR" sz="2400" u="sng" dirty="0" smtClean="0"/>
              <a:t>staj bürosuna</a:t>
            </a:r>
            <a:r>
              <a:rPr lang="tr-TR" sz="2400" dirty="0" smtClean="0"/>
              <a:t> teslim etmelidir. 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02302"/>
              </p:ext>
            </p:extLst>
          </p:nvPr>
        </p:nvGraphicFramePr>
        <p:xfrm>
          <a:off x="971600" y="620688"/>
          <a:ext cx="6999709" cy="1097280"/>
        </p:xfrm>
        <a:graphic>
          <a:graphicData uri="http://schemas.openxmlformats.org/drawingml/2006/table">
            <a:tbl>
              <a:tblPr/>
              <a:tblGrid>
                <a:gridCol w="3914167">
                  <a:extLst>
                    <a:ext uri="{9D8B030D-6E8A-4147-A177-3AD203B41FA5}">
                      <a16:colId xmlns:a16="http://schemas.microsoft.com/office/drawing/2014/main" val="3345329301"/>
                    </a:ext>
                  </a:extLst>
                </a:gridCol>
                <a:gridCol w="3085542">
                  <a:extLst>
                    <a:ext uri="{9D8B030D-6E8A-4147-A177-3AD203B41FA5}">
                      <a16:colId xmlns:a16="http://schemas.microsoft.com/office/drawing/2014/main" val="2256993746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EE82EE"/>
                          </a:solidFill>
                          <a:effectLst/>
                        </a:rPr>
                        <a:t> 1. GRUP STAJ ARALIĞI</a:t>
                      </a:r>
                      <a:endParaRPr lang="pl-PL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EE82EE"/>
                          </a:solidFill>
                          <a:effectLst/>
                        </a:rPr>
                        <a:t>10.07.23 -04.08.23</a:t>
                      </a:r>
                      <a:endParaRPr lang="tr-TR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677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rgbClr val="EE82EE"/>
                          </a:solidFill>
                          <a:effectLst/>
                        </a:rPr>
                        <a:t>                                       </a:t>
                      </a:r>
                      <a:endParaRPr lang="tr-TR" b="1" dirty="0" smtClean="0">
                        <a:solidFill>
                          <a:srgbClr val="EE82EE"/>
                        </a:solidFill>
                        <a:effectLst/>
                      </a:endParaRPr>
                    </a:p>
                    <a:p>
                      <a:r>
                        <a:rPr lang="tr-TR" b="1" dirty="0" smtClean="0">
                          <a:solidFill>
                            <a:srgbClr val="EE82EE"/>
                          </a:solidFill>
                          <a:effectLst/>
                        </a:rPr>
                        <a:t>2. GRUP STAJ ARALIĞI </a:t>
                      </a:r>
                      <a:endParaRPr lang="tr-TR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>
                          <a:solidFill>
                            <a:srgbClr val="EE82EE"/>
                          </a:solidFill>
                          <a:effectLst/>
                        </a:rPr>
                        <a:t> </a:t>
                      </a:r>
                      <a:endParaRPr lang="tr-TR" b="1" dirty="0" smtClean="0">
                        <a:solidFill>
                          <a:srgbClr val="EE82EE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EE82EE"/>
                          </a:solidFill>
                          <a:effectLst/>
                        </a:rPr>
                        <a:t>07.08.23 - 04.09.23</a:t>
                      </a:r>
                      <a:endParaRPr lang="tr-TR" dirty="0" smtClean="0">
                        <a:effectLst/>
                      </a:endParaRPr>
                    </a:p>
                    <a:p>
                      <a:endParaRPr lang="tr-TR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53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2022-2023 </a:t>
            </a:r>
            <a:r>
              <a:rPr lang="tr-TR" dirty="0"/>
              <a:t>Yaz </a:t>
            </a:r>
            <a:r>
              <a:rPr lang="tr-TR" dirty="0" smtClean="0"/>
              <a:t>Stajı Başlangıç tarihleri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/>
          </a:p>
          <a:p>
            <a:r>
              <a:rPr lang="tr-TR" sz="2400" dirty="0" smtClean="0"/>
              <a:t>Cumhurbaşkanlığı </a:t>
            </a:r>
            <a:r>
              <a:rPr lang="tr-TR" sz="2400" dirty="0" err="1" smtClean="0"/>
              <a:t>USP’dan</a:t>
            </a:r>
            <a:r>
              <a:rPr lang="tr-TR" sz="2400" dirty="0" smtClean="0"/>
              <a:t> başvuranların tarihi kuruma göre değişiklik gösterebilir.</a:t>
            </a:r>
          </a:p>
          <a:p>
            <a:endParaRPr lang="tr-TR" sz="2400" dirty="0"/>
          </a:p>
          <a:p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Not: Başvuru formunda staj başlangıç ve bitiş tarihlerinin doğru yazıldığından emin olunuz. 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203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94C600"/>
                </a:solidFill>
              </a:rPr>
              <a:t/>
            </a:r>
            <a:br>
              <a:rPr lang="tr-TR" dirty="0" smtClean="0">
                <a:solidFill>
                  <a:srgbClr val="94C600"/>
                </a:solidFill>
              </a:rPr>
            </a:br>
            <a:r>
              <a:rPr lang="tr-TR" dirty="0" smtClean="0">
                <a:solidFill>
                  <a:srgbClr val="94C600"/>
                </a:solidFill>
              </a:rPr>
              <a:t>Staja giderken Hazırlanacak Belge: Staj Dosyası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Okulun Web </a:t>
            </a:r>
            <a:r>
              <a:rPr lang="tr-TR" dirty="0" smtClean="0"/>
              <a:t>sayfasından (asaglik.ege.edu.tr) </a:t>
            </a:r>
            <a:r>
              <a:rPr lang="tr-TR" dirty="0"/>
              <a:t>programa ait staj dosyasının çıktısı alınarak belgeler </a:t>
            </a:r>
            <a:r>
              <a:rPr lang="tr-TR" dirty="0" smtClean="0"/>
              <a:t>telli dosya </a:t>
            </a:r>
            <a:r>
              <a:rPr lang="tr-TR" dirty="0"/>
              <a:t>içerisinde sıralanır. </a:t>
            </a:r>
            <a:endParaRPr lang="tr-TR" dirty="0" smtClean="0"/>
          </a:p>
          <a:p>
            <a:pPr lvl="0"/>
            <a:r>
              <a:rPr lang="tr-TR" dirty="0" smtClean="0"/>
              <a:t>Belirtilen </a:t>
            </a:r>
            <a:r>
              <a:rPr lang="tr-TR" dirty="0"/>
              <a:t>yerlere vesikalık fotoğraflar yapıştırılır. </a:t>
            </a:r>
            <a:r>
              <a:rPr lang="tr-TR" dirty="0" smtClean="0"/>
              <a:t>(2 adet)</a:t>
            </a:r>
          </a:p>
          <a:p>
            <a:pPr lvl="0"/>
            <a:r>
              <a:rPr lang="tr-TR" dirty="0" smtClean="0"/>
              <a:t>Dosya İçeriğine yapışkanlı boş bir zarf eklenir.</a:t>
            </a:r>
          </a:p>
          <a:p>
            <a:pPr marL="68580" lvl="0" indent="0">
              <a:buNone/>
            </a:pPr>
            <a:endParaRPr lang="tr-TR" dirty="0" smtClean="0"/>
          </a:p>
          <a:p>
            <a:pPr marL="68580" lvl="0" indent="0">
              <a:buNone/>
            </a:pPr>
            <a:r>
              <a:rPr lang="tr-TR" b="1" dirty="0" smtClean="0"/>
              <a:t>Staj </a:t>
            </a:r>
            <a:r>
              <a:rPr lang="tr-TR" b="1" dirty="0"/>
              <a:t>yürütücüsü öğretim elemanına staj başlangıcından en az 20 gün önce staj dosyasının ilk sayfası imzalatılır</a:t>
            </a:r>
            <a:r>
              <a:rPr lang="tr-TR" b="1" dirty="0" smtClean="0"/>
              <a:t>.</a:t>
            </a:r>
          </a:p>
          <a:p>
            <a:pPr marL="6858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65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Staj süresince yapılacaklar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Öncelikle staj dosyası ilk sayfasında yer alan bilgilendirmeyi okuyunuz.</a:t>
            </a:r>
          </a:p>
          <a:p>
            <a:pPr marL="6858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tr-TR" dirty="0"/>
              <a:t>Onaylanmış staj dosyası, işyerine götürülerek staj işyeri sorumlusuna teslim edilir</a:t>
            </a:r>
            <a:r>
              <a:rPr lang="tr-TR" dirty="0" smtClean="0"/>
              <a:t>. </a:t>
            </a:r>
            <a:r>
              <a:rPr lang="tr-TR" dirty="0"/>
              <a:t> </a:t>
            </a:r>
            <a:r>
              <a:rPr lang="tr-TR" i="1" dirty="0" smtClean="0">
                <a:solidFill>
                  <a:schemeClr val="accent3"/>
                </a:solidFill>
              </a:rPr>
              <a:t>Dosya </a:t>
            </a:r>
            <a:r>
              <a:rPr lang="tr-TR" i="1" dirty="0">
                <a:solidFill>
                  <a:schemeClr val="accent3"/>
                </a:solidFill>
              </a:rPr>
              <a:t>tesliminde staj işyeri sorumlunuza doldurması ve imzalaması gereken yerler hakkında kısa bilgilendirme yapınız</a:t>
            </a:r>
            <a:r>
              <a:rPr lang="tr-TR" i="1" dirty="0" smtClean="0">
                <a:solidFill>
                  <a:schemeClr val="accent3"/>
                </a:solidFill>
              </a:rPr>
              <a:t>.</a:t>
            </a: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endParaRPr lang="tr-TR" dirty="0"/>
          </a:p>
          <a:p>
            <a:pPr marL="525780" lvl="0" indent="-457200">
              <a:buFont typeface="+mj-lt"/>
              <a:buAutoNum type="arabicPeriod"/>
            </a:pPr>
            <a:r>
              <a:rPr lang="tr-TR" dirty="0"/>
              <a:t>Staj süresince her </a:t>
            </a:r>
            <a:r>
              <a:rPr lang="tr-TR" dirty="0" smtClean="0"/>
              <a:t>iş günü </a:t>
            </a:r>
            <a:r>
              <a:rPr lang="tr-TR" dirty="0"/>
              <a:t>için devam çizelgesine imzalar </a:t>
            </a:r>
            <a:r>
              <a:rPr lang="tr-TR" dirty="0" smtClean="0"/>
              <a:t>atılır. 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r>
              <a:rPr lang="tr-TR" dirty="0" smtClean="0"/>
              <a:t>Haftalık/belirtilen vaka sayısı kadar staj raporları </a:t>
            </a:r>
            <a:r>
              <a:rPr lang="tr-TR" dirty="0"/>
              <a:t>hazırlanılır</a:t>
            </a:r>
            <a:r>
              <a:rPr lang="tr-TR" dirty="0" smtClean="0"/>
              <a:t>.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r>
              <a:rPr lang="tr-TR" dirty="0"/>
              <a:t>Staj süresi sonunda </a:t>
            </a:r>
            <a:r>
              <a:rPr lang="tr-TR" dirty="0" smtClean="0"/>
              <a:t>İşyeri </a:t>
            </a:r>
            <a:r>
              <a:rPr lang="tr-TR" dirty="0"/>
              <a:t>staj sorumlusu Değerlendirme Formunu doldurmalı, imzalanacak bölümleri kontrol etmelidir. Öğrencinin doldurması gereken yerlerde eksiklikler varsa tamamlamasını sağlamalıdır.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6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Staj Dosyası Teslimi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5112568" cy="1800200"/>
          </a:xfrm>
        </p:spPr>
        <p:txBody>
          <a:bodyPr>
            <a:normAutofit fontScale="40000" lnSpcReduction="20000"/>
          </a:bodyPr>
          <a:lstStyle/>
          <a:p>
            <a:pPr marL="68580" lvl="0" indent="0">
              <a:buNone/>
            </a:pPr>
            <a:r>
              <a:rPr lang="tr-TR" sz="1800" dirty="0" smtClean="0"/>
              <a:t> </a:t>
            </a:r>
          </a:p>
          <a:p>
            <a:r>
              <a:rPr lang="tr-TR" sz="3500" i="1" dirty="0"/>
              <a:t>Staj dosyası, staj bitiminden itibaren </a:t>
            </a:r>
            <a:r>
              <a:rPr lang="tr-TR" sz="3500" b="1" i="1" dirty="0"/>
              <a:t>15 gün</a:t>
            </a:r>
            <a:r>
              <a:rPr lang="tr-TR" sz="3500" i="1" dirty="0"/>
              <a:t> içerisinde </a:t>
            </a:r>
            <a:r>
              <a:rPr lang="tr-TR" sz="3500" b="1" i="1" dirty="0"/>
              <a:t>öğrenci tarafından</a:t>
            </a:r>
            <a:r>
              <a:rPr lang="tr-TR" sz="3500" i="1" dirty="0"/>
              <a:t> </a:t>
            </a:r>
            <a:r>
              <a:rPr lang="tr-TR" sz="3500" i="1" dirty="0" smtClean="0"/>
              <a:t>Staj yürütücüsüne teslim edilir.</a:t>
            </a:r>
          </a:p>
          <a:p>
            <a:endParaRPr lang="tr-TR" i="1" dirty="0" smtClean="0"/>
          </a:p>
          <a:p>
            <a:pPr marL="411480" indent="0" algn="just">
              <a:spcAft>
                <a:spcPts val="0"/>
              </a:spcAft>
              <a:buNone/>
            </a:pPr>
            <a:endParaRPr lang="tr-TR" b="1" dirty="0" smtClean="0">
              <a:latin typeface="Tahoma"/>
              <a:ea typeface="Times New Roman"/>
            </a:endParaRPr>
          </a:p>
          <a:p>
            <a:pPr marL="411480" indent="0" algn="just">
              <a:spcAft>
                <a:spcPts val="0"/>
              </a:spcAft>
              <a:buNone/>
            </a:pPr>
            <a:r>
              <a:rPr lang="tr-TR" sz="3500" b="1" dirty="0" smtClean="0">
                <a:latin typeface="Tahoma"/>
                <a:ea typeface="Times New Roman"/>
              </a:rPr>
              <a:t>Kapalı </a:t>
            </a:r>
            <a:r>
              <a:rPr lang="tr-TR" sz="3500" b="1" dirty="0">
                <a:latin typeface="Tahoma"/>
                <a:ea typeface="Times New Roman"/>
              </a:rPr>
              <a:t>zarf ile teslim edilecek formlar: </a:t>
            </a:r>
            <a:endParaRPr lang="tr-TR" sz="3500" dirty="0">
              <a:latin typeface="Times New Roman"/>
              <a:ea typeface="Times New Roman"/>
            </a:endParaRPr>
          </a:p>
          <a:p>
            <a:pPr marL="354013" indent="366713" algn="just">
              <a:spcAft>
                <a:spcPts val="0"/>
              </a:spcAft>
              <a:buNone/>
              <a:tabLst>
                <a:tab pos="446088" algn="l"/>
              </a:tabLst>
            </a:pPr>
            <a:r>
              <a:rPr lang="tr-TR" dirty="0">
                <a:latin typeface="Tahoma"/>
                <a:ea typeface="Times New Roman"/>
              </a:rPr>
              <a:t>1. Öğrenci Staj Devam Çizelgesi</a:t>
            </a:r>
            <a:endParaRPr lang="tr-TR" sz="3600" dirty="0">
              <a:latin typeface="Times New Roman"/>
              <a:ea typeface="Times New Roman"/>
            </a:endParaRPr>
          </a:p>
          <a:p>
            <a:pPr marL="354013" indent="36671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2. Öğrenci Değerlendirme Raporu</a:t>
            </a:r>
            <a:endParaRPr lang="tr-TR" sz="3600" dirty="0">
              <a:latin typeface="Times New Roman"/>
              <a:ea typeface="Times New Roman"/>
            </a:endParaRPr>
          </a:p>
          <a:p>
            <a:pPr marL="68580" lvl="0" indent="0">
              <a:buNone/>
            </a:pPr>
            <a:endParaRPr lang="tr-TR" u="sng" dirty="0" smtClean="0">
              <a:solidFill>
                <a:schemeClr val="tx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20072" y="1878426"/>
            <a:ext cx="3520440" cy="1152129"/>
          </a:xfrm>
        </p:spPr>
        <p:txBody>
          <a:bodyPr>
            <a:normAutofit fontScale="40000" lnSpcReduction="20000"/>
          </a:bodyPr>
          <a:lstStyle/>
          <a:p>
            <a:pPr marL="411480" indent="0" algn="just">
              <a:spcAft>
                <a:spcPts val="0"/>
              </a:spcAft>
              <a:buNone/>
            </a:pPr>
            <a:r>
              <a:rPr lang="tr-TR" b="1" dirty="0">
                <a:latin typeface="Tahoma"/>
                <a:ea typeface="Times New Roman"/>
              </a:rPr>
              <a:t>Telli dosya ile teslim edilecek formlar: 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3. Stajda Hedeflenen Uygulamalar Formu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4. Staj Uygulama Raporu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5. Öğrenci Geri Bildirim Formu</a:t>
            </a:r>
            <a:endParaRPr lang="tr-TR" sz="3600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8" y="2996952"/>
            <a:ext cx="5439820" cy="326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249" y="3933056"/>
            <a:ext cx="210907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Çentikli Sağ Ok 4"/>
          <p:cNvSpPr/>
          <p:nvPr/>
        </p:nvSpPr>
        <p:spPr>
          <a:xfrm>
            <a:off x="5769088" y="4365104"/>
            <a:ext cx="891144" cy="5040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1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563</TotalTime>
  <Words>669</Words>
  <Application>Microsoft Office PowerPoint</Application>
  <PresentationFormat>Ekran Gösterisi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Tahoma</vt:lpstr>
      <vt:lpstr>Times New Roman</vt:lpstr>
      <vt:lpstr>Verdana</vt:lpstr>
      <vt:lpstr>Wingdings 2</vt:lpstr>
      <vt:lpstr>Görünüş</vt:lpstr>
      <vt:lpstr>  Yaz Stajı </vt:lpstr>
      <vt:lpstr>Genel Bilgilendirme</vt:lpstr>
      <vt:lpstr>ASHMYO Staj Yönergesi</vt:lpstr>
      <vt:lpstr>Başvuru için Hazırlanacak Belgeler</vt:lpstr>
      <vt:lpstr>2022-2023 Yaz Stajı başvuru  tarihleri</vt:lpstr>
      <vt:lpstr>2022-2023 Yaz Stajı Başlangıç tarihleri</vt:lpstr>
      <vt:lpstr> Staja giderken Hazırlanacak Belge: Staj Dosyası</vt:lpstr>
      <vt:lpstr>Staj süresince yapılacaklar</vt:lpstr>
      <vt:lpstr>Staj Dosyası Teslimi</vt:lpstr>
      <vt:lpstr>Stajyer Öğrencinin Uyması Gereken Kurallar</vt:lpstr>
      <vt:lpstr>Stajyer Öğrencinin Uyması Gereken Kurallar</vt:lpstr>
      <vt:lpstr>Staj Devam Zorunluluğu</vt:lpstr>
      <vt:lpstr>Staj Devam Zorunluluğu</vt:lpstr>
      <vt:lpstr>Staj Süresince Yaşanabilecek Sorunlarda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ASHMYO  Yaz Stajı</dc:title>
  <dc:creator>ELİF AKTEKİN</dc:creator>
  <cp:lastModifiedBy>ASHMYO35</cp:lastModifiedBy>
  <cp:revision>43</cp:revision>
  <dcterms:created xsi:type="dcterms:W3CDTF">2016-05-24T12:29:45Z</dcterms:created>
  <dcterms:modified xsi:type="dcterms:W3CDTF">2023-05-15T10:25:17Z</dcterms:modified>
  <cp:contentStatus/>
</cp:coreProperties>
</file>